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0\&#1056;&#1077;&#1081;&#1090;&#1080;&#1085;&#1075;%203%20&#1082;&#1074;&#1072;&#1088;&#1090;&#1072;&#1083;%202020\&#1056;&#1045;&#1049;&#1058;&#1048;&#1053;&#1043;%203%20&#1050;&#1042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0\&#1056;&#1077;&#1081;&#1090;&#1080;&#1085;&#1075;%203%20&#1082;&#1074;&#1072;&#1088;&#1090;&#1072;&#1083;%202020\&#1056;&#1045;&#1049;&#1058;&#1048;&#1053;&#1043;%203%20&#1050;&#1042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0\&#1056;&#1077;&#1081;&#1090;&#1080;&#1085;&#1075;%203%20&#1082;&#1074;&#1072;&#1088;&#1090;&#1072;&#1083;%202020\&#1056;&#1045;&#1049;&#1058;&#1048;&#1053;&#1043;%203%20&#1050;&#104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0\&#1056;&#1077;&#1081;&#1090;&#1080;&#1085;&#1075;%203%20&#1082;&#1074;&#1072;&#1088;&#1090;&#1072;&#1083;%202020\&#1056;&#1045;&#1049;&#1058;&#1048;&#1053;&#1043;%203%20&#1050;&#104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0\&#1056;&#1077;&#1081;&#1090;&#1080;&#1085;&#1075;%203%20&#1082;&#1074;&#1072;&#1088;&#1090;&#1072;&#1083;%202020\&#1056;&#1045;&#1049;&#1058;&#1048;&#1053;&#1043;%203%20&#1050;&#104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0\&#1056;&#1077;&#1081;&#1090;&#1080;&#1085;&#1075;%203%20&#1082;&#1074;&#1072;&#1088;&#1090;&#1072;&#1083;%202020\&#1056;&#1045;&#1049;&#1058;&#1048;&#1053;&#1043;%203%20&#1050;&#104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0\&#1056;&#1077;&#1081;&#1090;&#1080;&#1085;&#1075;%203%20&#1082;&#1074;&#1072;&#1088;&#1090;&#1072;&#1083;%202020\&#1056;&#1045;&#1049;&#1058;&#1048;&#1053;&#1043;%203%20&#1050;&#104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44;&#1077;&#1103;&#1090;&#1077;&#1083;&#1100;&#1085;&#1086;&#1089;&#1090;&#1100;%20&#1062;&#1077;&#1085;&#1090;&#1088;&#1072;\&#1054;&#1090;&#1076;&#1077;&#1083;%20&#1042;&#1060;&#1057;&#1050;%20&#1043;&#1058;&#1054;\&#1056;&#1045;&#1049;&#1058;&#1048;&#1053;&#1043;\&#1056;&#1077;&#1081;&#1090;&#1080;&#1085;&#1075;%202020\&#1056;&#1077;&#1081;&#1090;&#1080;&#1085;&#1075;%202%20&#1082;&#1074;&#1072;&#1088;&#1090;&#1072;&#1083;%202020\&#1056;&#1045;&#1049;&#1058;&#1048;&#1053;&#1043;%202%20&#1050;&#104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79000"/>
              </a:srgbClr>
            </a:gs>
            <a:gs pos="45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79000"/>
              </a:srgbClr>
            </a:gs>
            <a:gs pos="45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Лист1!$E$7:$E$26</c:f>
              <c:numCache>
                <c:formatCode>0.00</c:formatCode>
                <c:ptCount val="20"/>
                <c:pt idx="0">
                  <c:v>20.873241867287945</c:v>
                </c:pt>
                <c:pt idx="1">
                  <c:v>14.406275358398702</c:v>
                </c:pt>
                <c:pt idx="2">
                  <c:v>22.091269423690765</c:v>
                </c:pt>
                <c:pt idx="3">
                  <c:v>25.910436237292501</c:v>
                </c:pt>
                <c:pt idx="4">
                  <c:v>21.740111973993137</c:v>
                </c:pt>
                <c:pt idx="5">
                  <c:v>15.236382322713258</c:v>
                </c:pt>
                <c:pt idx="6">
                  <c:v>13.996056400907772</c:v>
                </c:pt>
                <c:pt idx="7">
                  <c:v>15.473635090993934</c:v>
                </c:pt>
                <c:pt idx="8">
                  <c:v>19.078264479966784</c:v>
                </c:pt>
                <c:pt idx="9">
                  <c:v>16.135282719746343</c:v>
                </c:pt>
                <c:pt idx="10">
                  <c:v>18.700120411077819</c:v>
                </c:pt>
                <c:pt idx="11">
                  <c:v>12.851063829787234</c:v>
                </c:pt>
                <c:pt idx="12">
                  <c:v>19.794688685561258</c:v>
                </c:pt>
                <c:pt idx="13">
                  <c:v>19.710433107562295</c:v>
                </c:pt>
                <c:pt idx="14">
                  <c:v>18.485501567398117</c:v>
                </c:pt>
                <c:pt idx="15">
                  <c:v>26.088915590267348</c:v>
                </c:pt>
                <c:pt idx="16">
                  <c:v>14.730302174526969</c:v>
                </c:pt>
                <c:pt idx="17">
                  <c:v>16.26202309865198</c:v>
                </c:pt>
                <c:pt idx="18">
                  <c:v>11.956082236944418</c:v>
                </c:pt>
                <c:pt idx="19">
                  <c:v>4.1650684729417016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0887424"/>
        <c:axId val="170887816"/>
        <c:axId val="0"/>
      </c:bar3DChart>
      <c:catAx>
        <c:axId val="170887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70887816"/>
        <c:crosses val="autoZero"/>
        <c:auto val="1"/>
        <c:lblAlgn val="ctr"/>
        <c:lblOffset val="100"/>
        <c:noMultiLvlLbl val="0"/>
      </c:catAx>
      <c:valAx>
        <c:axId val="17088781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70887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4827520"/>
        <c:axId val="224827912"/>
        <c:axId val="0"/>
      </c:bar3DChart>
      <c:catAx>
        <c:axId val="224827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4827912"/>
        <c:crosses val="autoZero"/>
        <c:auto val="1"/>
        <c:lblAlgn val="ctr"/>
        <c:lblOffset val="100"/>
        <c:noMultiLvlLbl val="0"/>
      </c:catAx>
      <c:valAx>
        <c:axId val="224827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4827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Лист7!$B$7:$B$26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Лист7!$K$7:$K$26</c:f>
              <c:numCache>
                <c:formatCode>0</c:formatCode>
                <c:ptCount val="20"/>
                <c:pt idx="0">
                  <c:v>33</c:v>
                </c:pt>
                <c:pt idx="1">
                  <c:v>7</c:v>
                </c:pt>
                <c:pt idx="2">
                  <c:v>18</c:v>
                </c:pt>
                <c:pt idx="3">
                  <c:v>21</c:v>
                </c:pt>
                <c:pt idx="4">
                  <c:v>24</c:v>
                </c:pt>
                <c:pt idx="5">
                  <c:v>14</c:v>
                </c:pt>
                <c:pt idx="6">
                  <c:v>42</c:v>
                </c:pt>
                <c:pt idx="7">
                  <c:v>14</c:v>
                </c:pt>
                <c:pt idx="8">
                  <c:v>38</c:v>
                </c:pt>
                <c:pt idx="9">
                  <c:v>16</c:v>
                </c:pt>
                <c:pt idx="10">
                  <c:v>9</c:v>
                </c:pt>
                <c:pt idx="11">
                  <c:v>52</c:v>
                </c:pt>
                <c:pt idx="12">
                  <c:v>56</c:v>
                </c:pt>
                <c:pt idx="13">
                  <c:v>26</c:v>
                </c:pt>
                <c:pt idx="14">
                  <c:v>13</c:v>
                </c:pt>
                <c:pt idx="15">
                  <c:v>17</c:v>
                </c:pt>
                <c:pt idx="16">
                  <c:v>63</c:v>
                </c:pt>
                <c:pt idx="17">
                  <c:v>24</c:v>
                </c:pt>
                <c:pt idx="18">
                  <c:v>122</c:v>
                </c:pt>
                <c:pt idx="19">
                  <c:v>972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4829088"/>
        <c:axId val="224829480"/>
        <c:axId val="0"/>
      </c:bar3DChart>
      <c:catAx>
        <c:axId val="22482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4829480"/>
        <c:crosses val="autoZero"/>
        <c:auto val="1"/>
        <c:lblAlgn val="ctr"/>
        <c:lblOffset val="100"/>
        <c:noMultiLvlLbl val="0"/>
      </c:catAx>
      <c:valAx>
        <c:axId val="22482948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24829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25"/>
      <c:rotY val="5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52694166415757"/>
          <c:y val="5.0154538291497158E-2"/>
          <c:w val="0.87137976235010184"/>
          <c:h val="0.63776091608334873"/>
        </c:manualLayout>
      </c:layout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4830656"/>
        <c:axId val="224831048"/>
        <c:axId val="0"/>
      </c:bar3DChart>
      <c:catAx>
        <c:axId val="224830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24831048"/>
        <c:crosses val="autoZero"/>
        <c:auto val="1"/>
        <c:lblAlgn val="ctr"/>
        <c:lblOffset val="100"/>
        <c:noMultiLvlLbl val="0"/>
      </c:catAx>
      <c:valAx>
        <c:axId val="224831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24830656"/>
        <c:crosses val="autoZero"/>
        <c:crossBetween val="between"/>
      </c:valAx>
    </c:plotArea>
    <c:plotVisOnly val="1"/>
    <c:dispBlanksAs val="gap"/>
    <c:showDLblsOverMax val="0"/>
  </c:chart>
  <c:spPr>
    <a:noFill/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25"/>
      <c:rotY val="50"/>
      <c:rAngAx val="1"/>
    </c:view3D>
    <c:floor>
      <c:thickness val="0"/>
    </c:floor>
    <c:sideWall>
      <c:thickness val="0"/>
      <c:spPr>
        <a:gradFill flip="none" rotWithShape="1">
          <a:gsLst>
            <a:gs pos="0">
              <a:schemeClr val="bg2">
                <a:lumMod val="75000"/>
              </a:schemeClr>
            </a:gs>
            <a:gs pos="38000">
              <a:schemeClr val="accent3">
                <a:lumMod val="40000"/>
                <a:lumOff val="60000"/>
              </a:schemeClr>
            </a:gs>
            <a:gs pos="64999">
              <a:schemeClr val="accent4">
                <a:lumMod val="40000"/>
                <a:lumOff val="60000"/>
              </a:schemeClr>
            </a:gs>
            <a:gs pos="89999">
              <a:schemeClr val="accent6">
                <a:lumMod val="60000"/>
                <a:lumOff val="40000"/>
              </a:schemeClr>
            </a:gs>
            <a:gs pos="100000">
              <a:srgbClr val="FF8200"/>
            </a:gs>
          </a:gsLst>
          <a:lin ang="5400000" scaled="1"/>
          <a:tileRect/>
        </a:gradFill>
      </c:spPr>
    </c:sideWall>
    <c:backWall>
      <c:thickness val="0"/>
      <c:spPr>
        <a:gradFill flip="none" rotWithShape="1">
          <a:gsLst>
            <a:gs pos="0">
              <a:schemeClr val="bg2">
                <a:lumMod val="75000"/>
              </a:schemeClr>
            </a:gs>
            <a:gs pos="38000">
              <a:schemeClr val="accent3">
                <a:lumMod val="40000"/>
                <a:lumOff val="60000"/>
              </a:schemeClr>
            </a:gs>
            <a:gs pos="64999">
              <a:schemeClr val="accent4">
                <a:lumMod val="40000"/>
                <a:lumOff val="60000"/>
              </a:schemeClr>
            </a:gs>
            <a:gs pos="89999">
              <a:schemeClr val="accent6">
                <a:lumMod val="60000"/>
                <a:lumOff val="40000"/>
              </a:schemeClr>
            </a:gs>
            <a:gs pos="100000">
              <a:srgbClr val="FF8200"/>
            </a:gs>
          </a:gsLst>
          <a:lin ang="5400000" scaled="1"/>
          <a:tileRect/>
        </a:gradFill>
      </c:spPr>
    </c:backWall>
    <c:plotArea>
      <c:layout>
        <c:manualLayout>
          <c:layoutTarget val="inner"/>
          <c:xMode val="edge"/>
          <c:yMode val="edge"/>
          <c:x val="0.1252694166415757"/>
          <c:y val="5.0154538291497158E-2"/>
          <c:w val="0.87137976235010184"/>
          <c:h val="0.63776091608334873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'лист 8'!$A$2:$A$21</c:f>
              <c:strCache>
                <c:ptCount val="20"/>
                <c:pt idx="0">
                  <c:v>Усманский район </c:v>
                </c:pt>
                <c:pt idx="1">
                  <c:v>Данковский район </c:v>
                </c:pt>
                <c:pt idx="2">
                  <c:v>Добровский район </c:v>
                </c:pt>
                <c:pt idx="3">
                  <c:v>г.Елец </c:v>
                </c:pt>
                <c:pt idx="4">
                  <c:v>Чаплыгинский район</c:v>
                </c:pt>
                <c:pt idx="5">
                  <c:v>Липецкий район</c:v>
                </c:pt>
                <c:pt idx="6">
                  <c:v>Елецкий район </c:v>
                </c:pt>
                <c:pt idx="7">
                  <c:v>Долгоруковский район </c:v>
                </c:pt>
                <c:pt idx="8">
                  <c:v>Измалковский район </c:v>
                </c:pt>
                <c:pt idx="9">
                  <c:v>Становлянский район </c:v>
                </c:pt>
                <c:pt idx="10">
                  <c:v>Лев-Толстовский район</c:v>
                </c:pt>
                <c:pt idx="11">
                  <c:v>Краснинский район </c:v>
                </c:pt>
                <c:pt idx="12">
                  <c:v>Воловский район </c:v>
                </c:pt>
                <c:pt idx="13">
                  <c:v>г. Липецк</c:v>
                </c:pt>
                <c:pt idx="14">
                  <c:v>Добринский район </c:v>
                </c:pt>
                <c:pt idx="15">
                  <c:v>Хлевенский район</c:v>
                </c:pt>
                <c:pt idx="16">
                  <c:v>Задонский район </c:v>
                </c:pt>
                <c:pt idx="17">
                  <c:v>Грязинский район </c:v>
                </c:pt>
                <c:pt idx="18">
                  <c:v>Лебедянский район </c:v>
                </c:pt>
                <c:pt idx="19">
                  <c:v>Тербунский район </c:v>
                </c:pt>
              </c:strCache>
            </c:strRef>
          </c:cat>
          <c:val>
            <c:numRef>
              <c:f>'лист 8'!$B$2:$B$21</c:f>
              <c:numCache>
                <c:formatCode>0.0</c:formatCode>
                <c:ptCount val="20"/>
                <c:pt idx="0">
                  <c:v>108</c:v>
                </c:pt>
                <c:pt idx="1">
                  <c:v>101.5</c:v>
                </c:pt>
                <c:pt idx="2">
                  <c:v>94.5</c:v>
                </c:pt>
                <c:pt idx="3">
                  <c:v>94</c:v>
                </c:pt>
                <c:pt idx="4">
                  <c:v>92.5</c:v>
                </c:pt>
                <c:pt idx="5">
                  <c:v>84</c:v>
                </c:pt>
                <c:pt idx="6">
                  <c:v>83</c:v>
                </c:pt>
                <c:pt idx="7">
                  <c:v>79</c:v>
                </c:pt>
                <c:pt idx="8">
                  <c:v>78.5</c:v>
                </c:pt>
                <c:pt idx="9">
                  <c:v>73</c:v>
                </c:pt>
                <c:pt idx="10">
                  <c:v>68.5</c:v>
                </c:pt>
                <c:pt idx="11">
                  <c:v>68</c:v>
                </c:pt>
                <c:pt idx="12">
                  <c:v>68</c:v>
                </c:pt>
                <c:pt idx="13">
                  <c:v>63</c:v>
                </c:pt>
                <c:pt idx="14">
                  <c:v>63</c:v>
                </c:pt>
                <c:pt idx="15">
                  <c:v>60</c:v>
                </c:pt>
                <c:pt idx="16">
                  <c:v>59.5</c:v>
                </c:pt>
                <c:pt idx="17">
                  <c:v>53</c:v>
                </c:pt>
                <c:pt idx="18">
                  <c:v>44</c:v>
                </c:pt>
                <c:pt idx="19">
                  <c:v>35</c:v>
                </c:pt>
              </c:numCache>
            </c:numRef>
          </c:val>
        </c:ser>
        <c:ser>
          <c:idx val="1"/>
          <c:order val="1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'лист 8'!$A$2:$A$21</c:f>
              <c:strCache>
                <c:ptCount val="20"/>
                <c:pt idx="0">
                  <c:v>Усманский район </c:v>
                </c:pt>
                <c:pt idx="1">
                  <c:v>Данковский район </c:v>
                </c:pt>
                <c:pt idx="2">
                  <c:v>Добровский район </c:v>
                </c:pt>
                <c:pt idx="3">
                  <c:v>г.Елец </c:v>
                </c:pt>
                <c:pt idx="4">
                  <c:v>Чаплыгинский район</c:v>
                </c:pt>
                <c:pt idx="5">
                  <c:v>Липецкий район</c:v>
                </c:pt>
                <c:pt idx="6">
                  <c:v>Елецкий район </c:v>
                </c:pt>
                <c:pt idx="7">
                  <c:v>Долгоруковский район </c:v>
                </c:pt>
                <c:pt idx="8">
                  <c:v>Измалковский район </c:v>
                </c:pt>
                <c:pt idx="9">
                  <c:v>Становлянский район </c:v>
                </c:pt>
                <c:pt idx="10">
                  <c:v>Лев-Толстовский район</c:v>
                </c:pt>
                <c:pt idx="11">
                  <c:v>Краснинский район </c:v>
                </c:pt>
                <c:pt idx="12">
                  <c:v>Воловский район </c:v>
                </c:pt>
                <c:pt idx="13">
                  <c:v>г. Липецк</c:v>
                </c:pt>
                <c:pt idx="14">
                  <c:v>Добринский район </c:v>
                </c:pt>
                <c:pt idx="15">
                  <c:v>Хлевенский район</c:v>
                </c:pt>
                <c:pt idx="16">
                  <c:v>Задонский район </c:v>
                </c:pt>
                <c:pt idx="17">
                  <c:v>Грязинский район </c:v>
                </c:pt>
                <c:pt idx="18">
                  <c:v>Лебедянский район </c:v>
                </c:pt>
                <c:pt idx="19">
                  <c:v>Тербунский район </c:v>
                </c:pt>
              </c:strCache>
            </c:strRef>
          </c:cat>
          <c:val>
            <c:numRef>
              <c:f>'лист 8'!$C$2:$C$21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12.5</c:v>
                </c:pt>
                <c:pt idx="12">
                  <c:v>12.5</c:v>
                </c:pt>
                <c:pt idx="13">
                  <c:v>14.5</c:v>
                </c:pt>
                <c:pt idx="14">
                  <c:v>14.5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5467232"/>
        <c:axId val="225467624"/>
        <c:axId val="0"/>
      </c:bar3DChart>
      <c:catAx>
        <c:axId val="22546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25467624"/>
        <c:crosses val="autoZero"/>
        <c:auto val="1"/>
        <c:lblAlgn val="ctr"/>
        <c:lblOffset val="100"/>
        <c:noMultiLvlLbl val="0"/>
      </c:catAx>
      <c:valAx>
        <c:axId val="22546762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25467232"/>
        <c:crosses val="autoZero"/>
        <c:crossBetween val="between"/>
      </c:valAx>
    </c:plotArea>
    <c:plotVisOnly val="1"/>
    <c:dispBlanksAs val="gap"/>
    <c:showDLblsOverMax val="0"/>
  </c:chart>
  <c:spPr>
    <a:noFill/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65000"/>
              </a:srgbClr>
            </a:gs>
            <a:gs pos="34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65000"/>
              </a:srgbClr>
            </a:gs>
            <a:gs pos="34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Лист2!$E$7:$E$26</c:f>
              <c:numCache>
                <c:formatCode>0.00</c:formatCode>
                <c:ptCount val="20"/>
                <c:pt idx="0">
                  <c:v>8.4745762711864394</c:v>
                </c:pt>
                <c:pt idx="1">
                  <c:v>9.3691325572662407</c:v>
                </c:pt>
                <c:pt idx="2">
                  <c:v>8.0501746586217848</c:v>
                </c:pt>
                <c:pt idx="3">
                  <c:v>0.50906381922026323</c:v>
                </c:pt>
                <c:pt idx="4">
                  <c:v>8.4527518172377984</c:v>
                </c:pt>
                <c:pt idx="5">
                  <c:v>27.951096121416523</c:v>
                </c:pt>
                <c:pt idx="6">
                  <c:v>12.387028176501861</c:v>
                </c:pt>
                <c:pt idx="7">
                  <c:v>11.137917169280257</c:v>
                </c:pt>
                <c:pt idx="8">
                  <c:v>4.0986579615524121</c:v>
                </c:pt>
                <c:pt idx="9">
                  <c:v>16.97598253275109</c:v>
                </c:pt>
                <c:pt idx="10">
                  <c:v>1.0631925726265348</c:v>
                </c:pt>
                <c:pt idx="11">
                  <c:v>9.4752929190015287</c:v>
                </c:pt>
                <c:pt idx="12">
                  <c:v>6.5286461002357283</c:v>
                </c:pt>
                <c:pt idx="13">
                  <c:v>5.2963430012610342</c:v>
                </c:pt>
                <c:pt idx="14">
                  <c:v>0.79491255961844187</c:v>
                </c:pt>
                <c:pt idx="15">
                  <c:v>14.293938646270252</c:v>
                </c:pt>
                <c:pt idx="16">
                  <c:v>1.4570552147239262</c:v>
                </c:pt>
                <c:pt idx="17">
                  <c:v>13.676341248900616</c:v>
                </c:pt>
                <c:pt idx="18">
                  <c:v>8.6888657648283036</c:v>
                </c:pt>
                <c:pt idx="19">
                  <c:v>6.922026008197137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4332160"/>
        <c:axId val="224332552"/>
        <c:axId val="0"/>
      </c:bar3DChart>
      <c:catAx>
        <c:axId val="224332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24332552"/>
        <c:crosses val="autoZero"/>
        <c:auto val="1"/>
        <c:lblAlgn val="ctr"/>
        <c:lblOffset val="100"/>
        <c:noMultiLvlLbl val="0"/>
      </c:catAx>
      <c:valAx>
        <c:axId val="22433255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24332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Лист3!$B$7:$B$26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Лист3!$E$7:$E$26</c:f>
              <c:numCache>
                <c:formatCode>0.000</c:formatCode>
                <c:ptCount val="20"/>
                <c:pt idx="0">
                  <c:v>1.7689188023125377</c:v>
                </c:pt>
                <c:pt idx="1">
                  <c:v>1.3497430348931565</c:v>
                </c:pt>
                <c:pt idx="2">
                  <c:v>1.7783857729138166</c:v>
                </c:pt>
                <c:pt idx="3">
                  <c:v>0.13190065628619227</c:v>
                </c:pt>
                <c:pt idx="4">
                  <c:v>1.8376377099512369</c:v>
                </c:pt>
                <c:pt idx="5">
                  <c:v>4.258735868448098</c:v>
                </c:pt>
                <c:pt idx="6">
                  <c:v>1.7336954499795381</c:v>
                </c:pt>
                <c:pt idx="7">
                  <c:v>1.7234406595115881</c:v>
                </c:pt>
                <c:pt idx="8">
                  <c:v>0.78195280603418449</c:v>
                </c:pt>
                <c:pt idx="9">
                  <c:v>2.739122776114145</c:v>
                </c:pt>
                <c:pt idx="10">
                  <c:v>0.19881829128279802</c:v>
                </c:pt>
                <c:pt idx="11">
                  <c:v>1.2176759410801965</c:v>
                </c:pt>
                <c:pt idx="12">
                  <c:v>1.292325170923698</c:v>
                </c:pt>
                <c:pt idx="13">
                  <c:v>1.0439321444106133</c:v>
                </c:pt>
                <c:pt idx="14">
                  <c:v>0.1469435736677116</c:v>
                </c:pt>
                <c:pt idx="15">
                  <c:v>3.7291335879500496</c:v>
                </c:pt>
                <c:pt idx="16">
                  <c:v>0.21462863597853715</c:v>
                </c:pt>
                <c:pt idx="17">
                  <c:v>2.224049772946687</c:v>
                </c:pt>
                <c:pt idx="18">
                  <c:v>1.0388479363005816</c:v>
                </c:pt>
                <c:pt idx="19">
                  <c:v>0.28830712295624389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4333728"/>
        <c:axId val="224334120"/>
        <c:axId val="0"/>
      </c:bar3DChart>
      <c:catAx>
        <c:axId val="224333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24334120"/>
        <c:crosses val="autoZero"/>
        <c:auto val="1"/>
        <c:lblAlgn val="ctr"/>
        <c:lblOffset val="100"/>
        <c:noMultiLvlLbl val="0"/>
      </c:catAx>
      <c:valAx>
        <c:axId val="224334120"/>
        <c:scaling>
          <c:orientation val="minMax"/>
        </c:scaling>
        <c:delete val="0"/>
        <c:axPos val="l"/>
        <c:majorGridlines/>
        <c:numFmt formatCode="0.0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24333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4334904"/>
        <c:axId val="224473384"/>
        <c:axId val="0"/>
      </c:bar3DChart>
      <c:catAx>
        <c:axId val="224334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24473384"/>
        <c:crosses val="autoZero"/>
        <c:auto val="1"/>
        <c:lblAlgn val="ctr"/>
        <c:lblOffset val="100"/>
        <c:noMultiLvlLbl val="0"/>
      </c:catAx>
      <c:valAx>
        <c:axId val="22447338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24334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Лист4!$B$7:$B$26</c:f>
              <c:strCache>
                <c:ptCount val="20"/>
                <c:pt idx="0">
                  <c:v>Воловский район</c:v>
                </c:pt>
                <c:pt idx="1">
                  <c:v>Грязинский район</c:v>
                </c:pt>
                <c:pt idx="2">
                  <c:v>Данковский район</c:v>
                </c:pt>
                <c:pt idx="3">
                  <c:v>Добринский район</c:v>
                </c:pt>
                <c:pt idx="4">
                  <c:v>Добровский район</c:v>
                </c:pt>
                <c:pt idx="5">
                  <c:v>Долгоруковский район</c:v>
                </c:pt>
                <c:pt idx="6">
                  <c:v>Елецкий район</c:v>
                </c:pt>
                <c:pt idx="7">
                  <c:v>Задонский район</c:v>
                </c:pt>
                <c:pt idx="8">
                  <c:v>Измалковский район</c:v>
                </c:pt>
                <c:pt idx="9">
                  <c:v>Краснинский район</c:v>
                </c:pt>
                <c:pt idx="10">
                  <c:v>Лебедянский район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</c:v>
                </c:pt>
                <c:pt idx="14">
                  <c:v>Тербунский район</c:v>
                </c:pt>
                <c:pt idx="15">
                  <c:v>Усманский район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</c:v>
                </c:pt>
                <c:pt idx="19">
                  <c:v>г. Липецк</c:v>
                </c:pt>
              </c:strCache>
            </c:strRef>
          </c:cat>
          <c:val>
            <c:numRef>
              <c:f>Лист4!$E$7:$E$26</c:f>
              <c:numCache>
                <c:formatCode>0.00</c:formatCode>
                <c:ptCount val="20"/>
                <c:pt idx="0">
                  <c:v>6.9030977651220987E-2</c:v>
                </c:pt>
                <c:pt idx="1">
                  <c:v>0.13659724100622125</c:v>
                </c:pt>
                <c:pt idx="2">
                  <c:v>0.5331649654495072</c:v>
                </c:pt>
                <c:pt idx="3">
                  <c:v>8.6861407798224169E-2</c:v>
                </c:pt>
                <c:pt idx="4">
                  <c:v>0.42441755463247244</c:v>
                </c:pt>
                <c:pt idx="5">
                  <c:v>0.13489208633093525</c:v>
                </c:pt>
                <c:pt idx="6">
                  <c:v>0.24554484913873281</c:v>
                </c:pt>
                <c:pt idx="7">
                  <c:v>0.12132524498366776</c:v>
                </c:pt>
                <c:pt idx="8">
                  <c:v>0.15223859940488549</c:v>
                </c:pt>
                <c:pt idx="9">
                  <c:v>0.10568962480183196</c:v>
                </c:pt>
                <c:pt idx="10">
                  <c:v>5.6005152474027604E-2</c:v>
                </c:pt>
                <c:pt idx="11">
                  <c:v>8.5106382978723402E-2</c:v>
                </c:pt>
                <c:pt idx="12">
                  <c:v>0.21099186464060377</c:v>
                </c:pt>
                <c:pt idx="13">
                  <c:v>0.32312185422233269</c:v>
                </c:pt>
                <c:pt idx="14">
                  <c:v>2.4490595611285262E-2</c:v>
                </c:pt>
                <c:pt idx="15">
                  <c:v>0.72093721838389901</c:v>
                </c:pt>
                <c:pt idx="16">
                  <c:v>6.7777463993222264E-2</c:v>
                </c:pt>
                <c:pt idx="17">
                  <c:v>0.52561948010154824</c:v>
                </c:pt>
                <c:pt idx="18">
                  <c:v>0.38464329777197187</c:v>
                </c:pt>
                <c:pt idx="19">
                  <c:v>4.0674908428768329E-2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4474560"/>
        <c:axId val="224474952"/>
        <c:axId val="0"/>
      </c:bar3DChart>
      <c:catAx>
        <c:axId val="224474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4474952"/>
        <c:crosses val="autoZero"/>
        <c:auto val="1"/>
        <c:lblAlgn val="ctr"/>
        <c:lblOffset val="100"/>
        <c:noMultiLvlLbl val="0"/>
      </c:catAx>
      <c:valAx>
        <c:axId val="22447495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224474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Лист5!$B$7:$B$26</c:f>
              <c:strCache>
                <c:ptCount val="20"/>
                <c:pt idx="0">
                  <c:v>Воловский район</c:v>
                </c:pt>
                <c:pt idx="1">
                  <c:v>Грязинский район</c:v>
                </c:pt>
                <c:pt idx="2">
                  <c:v>Данковский район</c:v>
                </c:pt>
                <c:pt idx="3">
                  <c:v>Добринский район</c:v>
                </c:pt>
                <c:pt idx="4">
                  <c:v>Добровский район</c:v>
                </c:pt>
                <c:pt idx="5">
                  <c:v>Долгоруковский район</c:v>
                </c:pt>
                <c:pt idx="6">
                  <c:v>Елецкий район</c:v>
                </c:pt>
                <c:pt idx="7">
                  <c:v>Задонский район</c:v>
                </c:pt>
                <c:pt idx="8">
                  <c:v>Измалковский район</c:v>
                </c:pt>
                <c:pt idx="9">
                  <c:v>Краснинский район</c:v>
                </c:pt>
                <c:pt idx="10">
                  <c:v>Лебедянский район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</c:v>
                </c:pt>
                <c:pt idx="14">
                  <c:v>Тербунский район</c:v>
                </c:pt>
                <c:pt idx="15">
                  <c:v>Усманский район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</c:v>
                </c:pt>
                <c:pt idx="19">
                  <c:v>г. Липецк</c:v>
                </c:pt>
              </c:strCache>
            </c:strRef>
          </c:cat>
          <c:val>
            <c:numRef>
              <c:f>Лист5!$E$7:$E$26</c:f>
              <c:numCache>
                <c:formatCode>0.00</c:formatCode>
                <c:ptCount val="20"/>
                <c:pt idx="0">
                  <c:v>3.9024390243902438</c:v>
                </c:pt>
                <c:pt idx="1">
                  <c:v>10.120240480961924</c:v>
                </c:pt>
                <c:pt idx="2">
                  <c:v>29.980276134122285</c:v>
                </c:pt>
                <c:pt idx="3">
                  <c:v>65.853658536585371</c:v>
                </c:pt>
                <c:pt idx="4">
                  <c:v>23.095823095823096</c:v>
                </c:pt>
                <c:pt idx="5">
                  <c:v>3.1674208144796379</c:v>
                </c:pt>
                <c:pt idx="6">
                  <c:v>14.163090128755366</c:v>
                </c:pt>
                <c:pt idx="7">
                  <c:v>7.0397111913357406</c:v>
                </c:pt>
                <c:pt idx="8">
                  <c:v>19.469026548672566</c:v>
                </c:pt>
                <c:pt idx="9">
                  <c:v>3.8585209003215439</c:v>
                </c:pt>
                <c:pt idx="10">
                  <c:v>28.169014084507044</c:v>
                </c:pt>
                <c:pt idx="11">
                  <c:v>6.9892473118279561</c:v>
                </c:pt>
                <c:pt idx="12">
                  <c:v>16.326530612244898</c:v>
                </c:pt>
                <c:pt idx="13">
                  <c:v>30.952380952380953</c:v>
                </c:pt>
                <c:pt idx="14">
                  <c:v>16.666666666666664</c:v>
                </c:pt>
                <c:pt idx="15">
                  <c:v>19.332566168009205</c:v>
                </c:pt>
                <c:pt idx="16">
                  <c:v>31.578947368421051</c:v>
                </c:pt>
                <c:pt idx="17">
                  <c:v>23.633440514469452</c:v>
                </c:pt>
                <c:pt idx="18">
                  <c:v>37.025948103792416</c:v>
                </c:pt>
                <c:pt idx="19">
                  <c:v>14.108187134502925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4476128"/>
        <c:axId val="224476520"/>
        <c:axId val="0"/>
      </c:bar3DChart>
      <c:catAx>
        <c:axId val="224476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4476520"/>
        <c:crosses val="autoZero"/>
        <c:auto val="1"/>
        <c:lblAlgn val="ctr"/>
        <c:lblOffset val="100"/>
        <c:noMultiLvlLbl val="0"/>
      </c:catAx>
      <c:valAx>
        <c:axId val="22447652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2244761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5177488"/>
        <c:axId val="225177880"/>
        <c:axId val="0"/>
      </c:bar3DChart>
      <c:catAx>
        <c:axId val="225177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5177880"/>
        <c:crosses val="autoZero"/>
        <c:auto val="1"/>
        <c:lblAlgn val="ctr"/>
        <c:lblOffset val="100"/>
        <c:noMultiLvlLbl val="0"/>
      </c:catAx>
      <c:valAx>
        <c:axId val="22517788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225177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5178664"/>
        <c:axId val="225179056"/>
        <c:axId val="0"/>
      </c:bar3DChart>
      <c:catAx>
        <c:axId val="225178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5179056"/>
        <c:crosses val="autoZero"/>
        <c:auto val="1"/>
        <c:lblAlgn val="ctr"/>
        <c:lblOffset val="100"/>
        <c:noMultiLvlLbl val="0"/>
      </c:catAx>
      <c:valAx>
        <c:axId val="22517905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225178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Лист6!$B$7:$B$26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Лист6!$D$7:$D$26</c:f>
              <c:numCache>
                <c:formatCode>General</c:formatCode>
                <c:ptCount val="20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1.5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1</c:v>
                </c:pt>
                <c:pt idx="10">
                  <c:v>1</c:v>
                </c:pt>
                <c:pt idx="11">
                  <c:v>3</c:v>
                </c:pt>
                <c:pt idx="12">
                  <c:v>2</c:v>
                </c:pt>
                <c:pt idx="13">
                  <c:v>0.5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4</c:v>
                </c:pt>
                <c:pt idx="19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5180232"/>
        <c:axId val="225180624"/>
        <c:axId val="0"/>
      </c:bar3DChart>
      <c:catAx>
        <c:axId val="225180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5180624"/>
        <c:crosses val="autoZero"/>
        <c:auto val="1"/>
        <c:lblAlgn val="ctr"/>
        <c:lblOffset val="100"/>
        <c:noMultiLvlLbl val="0"/>
      </c:catAx>
      <c:valAx>
        <c:axId val="225180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5180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73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82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252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751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816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878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388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17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06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09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3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17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08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89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78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850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74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4E238D3-663E-4851-A6F7-2DC5E7A3257E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19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  <p:sldLayoutId id="2147483994" r:id="rId12"/>
    <p:sldLayoutId id="2147483995" r:id="rId13"/>
    <p:sldLayoutId id="2147483996" r:id="rId14"/>
    <p:sldLayoutId id="2147483997" r:id="rId15"/>
    <p:sldLayoutId id="2147483998" r:id="rId16"/>
    <p:sldLayoutId id="214748399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Диаграмма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196873"/>
              </p:ext>
            </p:extLst>
          </p:nvPr>
        </p:nvGraphicFramePr>
        <p:xfrm>
          <a:off x="1255075" y="1444341"/>
          <a:ext cx="10738536" cy="5306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231900" y="261263"/>
            <a:ext cx="85471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1. Доля населения, зарегистрированного в электронной базе </a:t>
            </a:r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данных, </a:t>
            </a:r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от общей численности населения в возрасте от 6 лет, проживающего на </a:t>
            </a:r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территории муниципального района/городского округа Липецкой области.</a:t>
            </a:r>
            <a:endParaRPr lang="ru-RU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63100" y="458562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Среднее значение по области 11,60</a:t>
            </a:r>
            <a:endParaRPr lang="ru-RU" sz="2000" b="1" dirty="0">
              <a:ln/>
              <a:solidFill>
                <a:srgbClr val="C00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4218146" y="5077496"/>
            <a:ext cx="412124" cy="36570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3773622" y="508834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8427881" y="5085164"/>
            <a:ext cx="412124" cy="40417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10271494" y="506914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3288989" y="5088347"/>
            <a:ext cx="412124" cy="40534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6100751" y="509754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2771956" y="507422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9791271" y="508099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10671488" y="506914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2364082" y="507749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7944364" y="508456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3" name="TextBox 1"/>
          <p:cNvSpPr txBox="1"/>
          <p:nvPr/>
        </p:nvSpPr>
        <p:spPr>
          <a:xfrm>
            <a:off x="8819008" y="509512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9357038" y="508099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7025658" y="507749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6535050" y="5085164"/>
            <a:ext cx="412124" cy="3699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5093326" y="5077495"/>
            <a:ext cx="412124" cy="36619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11185950" y="508834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2241604" y="3823171"/>
            <a:ext cx="9418095" cy="150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TextBox 14"/>
          <p:cNvSpPr txBox="1"/>
          <p:nvPr/>
        </p:nvSpPr>
        <p:spPr>
          <a:xfrm>
            <a:off x="11091911" y="3486940"/>
            <a:ext cx="901700" cy="323850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kern="0" noProof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11,60</a:t>
            </a: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3701113" y="8217072"/>
            <a:ext cx="412124" cy="40064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76957" y="5098433"/>
            <a:ext cx="338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36008" y="5069144"/>
            <a:ext cx="338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478817" y="5085164"/>
            <a:ext cx="338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85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6854525"/>
              </p:ext>
            </p:extLst>
          </p:nvPr>
        </p:nvGraphicFramePr>
        <p:xfrm>
          <a:off x="1355026" y="1793511"/>
          <a:ext cx="10635021" cy="5126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47817" y="268607"/>
            <a:ext cx="85471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2. Доля населения, принявшего участие в выполнении нормативов испытаний (тестов) комплекса </a:t>
            </a:r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ГТО, </a:t>
            </a:r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от общей численности населения, проживающего на территории </a:t>
            </a:r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2000" dirty="0">
                <a:latin typeface="Garamond" panose="02020404030301010803" pitchFamily="18" charset="0"/>
                <a:cs typeface="Times New Roman" panose="02020603050405020304" pitchFamily="18" charset="0"/>
              </a:rPr>
              <a:t>района/городского округа Липецкой </a:t>
            </a:r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области, </a:t>
            </a:r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зарегистрированного </a:t>
            </a:r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в электронной базе данных.</a:t>
            </a:r>
            <a:endParaRPr lang="ru-RU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64700" y="4947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Среднее значение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8</a:t>
            </a:r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,17</a:t>
            </a:r>
            <a:endParaRPr lang="ru-RU" sz="2000" b="1" dirty="0">
              <a:ln/>
              <a:solidFill>
                <a:srgbClr val="C00000"/>
              </a:solidFill>
              <a:effectLst/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8000305" y="523944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2521011" y="525895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10698889" y="5255003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8895539" y="5232034"/>
            <a:ext cx="412124" cy="40035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4310687" y="525895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4757027" y="525895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5256924" y="524784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3831279" y="5258955"/>
            <a:ext cx="412124" cy="38068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10305815" y="525013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9777369" y="525368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11162028" y="52475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8437658" y="524098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3374100" y="525895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7032255" y="525500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9398806" y="524752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6168386" y="525654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6634978" y="524753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7" name="TextBox 1"/>
          <p:cNvSpPr txBox="1"/>
          <p:nvPr/>
        </p:nvSpPr>
        <p:spPr>
          <a:xfrm>
            <a:off x="2943174" y="525895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8" name="TextBox 1"/>
          <p:cNvSpPr txBox="1"/>
          <p:nvPr/>
        </p:nvSpPr>
        <p:spPr>
          <a:xfrm>
            <a:off x="7501961" y="524098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383072" y="4387673"/>
            <a:ext cx="9298366" cy="4424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TextBox 11"/>
          <p:cNvSpPr txBox="1"/>
          <p:nvPr/>
        </p:nvSpPr>
        <p:spPr>
          <a:xfrm>
            <a:off x="11218552" y="3967080"/>
            <a:ext cx="711200" cy="3238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8,17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5687850" y="5253086"/>
            <a:ext cx="412124" cy="38068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12236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0551159"/>
              </p:ext>
            </p:extLst>
          </p:nvPr>
        </p:nvGraphicFramePr>
        <p:xfrm>
          <a:off x="1324759" y="1395579"/>
          <a:ext cx="10808855" cy="5201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44509" y="226536"/>
            <a:ext cx="8547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3. Доля населения, принявшего участие в выполнении нормативов испытаний (тестов) комплекса </a:t>
            </a:r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ГТО, от общей  </a:t>
            </a:r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численности населения в возрасте от 6 лет, проживающего на </a:t>
            </a:r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территории муниципального района/городского округа </a:t>
            </a:r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Липецкой </a:t>
            </a:r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области.</a:t>
            </a:r>
            <a:endParaRPr lang="ru-RU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20249" y="4947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Среднее значение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0,95</a:t>
            </a:r>
            <a:endParaRPr lang="ru-RU" sz="2000" b="1" dirty="0">
              <a:ln/>
              <a:solidFill>
                <a:srgbClr val="C00000"/>
              </a:solidFill>
              <a:effectLst/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8611978"/>
              </p:ext>
            </p:extLst>
          </p:nvPr>
        </p:nvGraphicFramePr>
        <p:xfrm>
          <a:off x="13649917" y="1395579"/>
          <a:ext cx="45719" cy="154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2318508" y="4272602"/>
            <a:ext cx="949986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TextBox 11"/>
          <p:cNvSpPr txBox="1"/>
          <p:nvPr/>
        </p:nvSpPr>
        <p:spPr>
          <a:xfrm>
            <a:off x="11338733" y="3878668"/>
            <a:ext cx="635000" cy="47806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0,95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2444701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2895637" y="492859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3368648" y="4944343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3793794" y="494131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4290896" y="492859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4792138" y="492153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5240794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5742036" y="493826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6656318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7083318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7566024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8068747" y="492959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8466514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8931807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9455461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4" name="TextBox 1"/>
          <p:cNvSpPr txBox="1"/>
          <p:nvPr/>
        </p:nvSpPr>
        <p:spPr>
          <a:xfrm>
            <a:off x="9868031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10405359" y="491186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10810891" y="493826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11248126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5264240" y="7298778"/>
            <a:ext cx="356917" cy="4004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41231" y="4938264"/>
            <a:ext cx="338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82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Диаграмма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7625628"/>
              </p:ext>
            </p:extLst>
          </p:nvPr>
        </p:nvGraphicFramePr>
        <p:xfrm>
          <a:off x="1142060" y="1549975"/>
          <a:ext cx="10757840" cy="5119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82699" y="226536"/>
            <a:ext cx="8547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4. Доля населения,  </a:t>
            </a:r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выполнившего </a:t>
            </a:r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нормативы испытаний (тестов) комплекса ГТО на знаки </a:t>
            </a:r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отличия,  </a:t>
            </a:r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от   общей численности населения в возрасте от 6 лет, проживающего на </a:t>
            </a:r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территории муниципального района/городского округа </a:t>
            </a:r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Липецкой </a:t>
            </a:r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области.</a:t>
            </a:r>
            <a:endParaRPr lang="ru-RU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64700" y="4947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Среднее значение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0,17</a:t>
            </a:r>
            <a:endParaRPr lang="ru-RU" sz="2000" b="1" dirty="0">
              <a:ln/>
              <a:solidFill>
                <a:srgbClr val="C00000"/>
              </a:solidFill>
              <a:effectLst/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1"/>
          <p:cNvSpPr txBox="1"/>
          <p:nvPr/>
        </p:nvSpPr>
        <p:spPr>
          <a:xfrm>
            <a:off x="11135932" y="3999682"/>
            <a:ext cx="609600" cy="3238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0,17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161648" y="4271118"/>
            <a:ext cx="9441355" cy="3492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TextBox 1"/>
          <p:cNvSpPr txBox="1"/>
          <p:nvPr/>
        </p:nvSpPr>
        <p:spPr>
          <a:xfrm>
            <a:off x="2253221" y="498523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2753815" y="498523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3218867" y="498522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3606531" y="498524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4108807" y="498524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4546689" y="498524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5023967" y="498523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5461089" y="4985235"/>
            <a:ext cx="412124" cy="3918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6882326" y="498523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8307320" y="498524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9175750" y="498524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9664700" y="498525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10154902" y="498525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10567026" y="498525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11028608" y="498525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7845738" y="498523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5980849" y="4985225"/>
            <a:ext cx="412124" cy="3918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9" name="TextBox 1"/>
          <p:cNvSpPr txBox="1"/>
          <p:nvPr/>
        </p:nvSpPr>
        <p:spPr>
          <a:xfrm>
            <a:off x="6401247" y="4985215"/>
            <a:ext cx="412124" cy="3918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7328168" y="4985215"/>
            <a:ext cx="412124" cy="3918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8724587" y="4985215"/>
            <a:ext cx="412124" cy="3918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8320812"/>
              </p:ext>
            </p:extLst>
          </p:nvPr>
        </p:nvGraphicFramePr>
        <p:xfrm>
          <a:off x="1076742" y="1242198"/>
          <a:ext cx="10873958" cy="5371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19516" y="196810"/>
            <a:ext cx="8547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5. Доля населения, </a:t>
            </a:r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выполнившего </a:t>
            </a:r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нормативы испытаний (тестов) комплекса ГТО  на знаки </a:t>
            </a:r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отличия, </a:t>
            </a:r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от общей численности населения, принявшего участие в выполнении нормативов </a:t>
            </a:r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испытаний (тестов)  </a:t>
            </a:r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комплекса ГТО.</a:t>
            </a:r>
            <a:endParaRPr lang="ru-RU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64700" y="3804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Среднее значение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17,73</a:t>
            </a:r>
            <a:endParaRPr lang="ru-RU" sz="2000" b="1" dirty="0">
              <a:ln/>
              <a:solidFill>
                <a:srgbClr val="C00000"/>
              </a:solidFill>
              <a:effectLst/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1021155"/>
              </p:ext>
            </p:extLst>
          </p:nvPr>
        </p:nvGraphicFramePr>
        <p:xfrm>
          <a:off x="2345116" y="6678406"/>
          <a:ext cx="8806646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1"/>
          <p:cNvSpPr txBox="1"/>
          <p:nvPr/>
        </p:nvSpPr>
        <p:spPr>
          <a:xfrm>
            <a:off x="11031166" y="3740149"/>
            <a:ext cx="723900" cy="3238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17,73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012446" y="4064000"/>
            <a:ext cx="9546985" cy="6242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8" name="TextBox 1"/>
          <p:cNvSpPr txBox="1"/>
          <p:nvPr/>
        </p:nvSpPr>
        <p:spPr>
          <a:xfrm>
            <a:off x="2139054" y="495805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2618731" y="495805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3131997" y="495805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3645668" y="495806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4117188" y="495806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4561727" y="495924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5044557" y="49555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5493066" y="495552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6935871" y="495552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8350075" y="494643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9269886" y="495552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9748111" y="49605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10208356" y="495552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10671998" y="495806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3" name="TextBox 1"/>
          <p:cNvSpPr txBox="1"/>
          <p:nvPr/>
        </p:nvSpPr>
        <p:spPr>
          <a:xfrm>
            <a:off x="11101588" y="495552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99095"/>
              </p:ext>
            </p:extLst>
          </p:nvPr>
        </p:nvGraphicFramePr>
        <p:xfrm>
          <a:off x="11513712" y="-962602"/>
          <a:ext cx="45719" cy="215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TextBox 1"/>
          <p:cNvSpPr txBox="1"/>
          <p:nvPr/>
        </p:nvSpPr>
        <p:spPr>
          <a:xfrm>
            <a:off x="7830825" y="4955529"/>
            <a:ext cx="412124" cy="39560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5941439" y="494972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9" name="TextBox 1"/>
          <p:cNvSpPr txBox="1"/>
          <p:nvPr/>
        </p:nvSpPr>
        <p:spPr>
          <a:xfrm>
            <a:off x="6401684" y="494972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7382487" y="494972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8769781" y="494971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83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424028"/>
              </p:ext>
            </p:extLst>
          </p:nvPr>
        </p:nvGraphicFramePr>
        <p:xfrm>
          <a:off x="1177349" y="1549975"/>
          <a:ext cx="10706099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82699" y="226536"/>
            <a:ext cx="8547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6. Количество ставок штатного расписания центров тестирования (или структурных подразделений </a:t>
            </a:r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организаций), </a:t>
            </a:r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наделенных правом по оценке выполнения нормативов испытаний (тестов) комплекса ГТО для оказания государственной услуги населению.</a:t>
            </a:r>
            <a:endParaRPr lang="ru-RU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02897" y="477806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Общее количество ставок – 57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9206949"/>
              </p:ext>
            </p:extLst>
          </p:nvPr>
        </p:nvGraphicFramePr>
        <p:xfrm>
          <a:off x="1030421" y="1549975"/>
          <a:ext cx="1080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2266835" y="5088828"/>
            <a:ext cx="647521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732581" y="5091345"/>
            <a:ext cx="608883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3174593" y="5098581"/>
            <a:ext cx="524457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3662331" y="5088827"/>
            <a:ext cx="627488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126978" y="508882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574637" y="5084032"/>
            <a:ext cx="45621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5070429" y="5094611"/>
            <a:ext cx="485820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5555018" y="5088827"/>
            <a:ext cx="669702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5946134" y="5083043"/>
            <a:ext cx="47106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6468769" y="5088828"/>
            <a:ext cx="708340" cy="4369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6919533" y="5088827"/>
            <a:ext cx="669701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7349081" y="5067504"/>
            <a:ext cx="515154" cy="39178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7861453" y="5088192"/>
            <a:ext cx="502276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8269433" y="5067504"/>
            <a:ext cx="377544" cy="42287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8748534" y="5101254"/>
            <a:ext cx="668850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9255283" y="5067504"/>
            <a:ext cx="513455" cy="38478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9684719" y="5088178"/>
            <a:ext cx="668852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10145726" y="5088178"/>
            <a:ext cx="745901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10624593" y="506749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11104016" y="5063358"/>
            <a:ext cx="412124" cy="38162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11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7662765"/>
              </p:ext>
            </p:extLst>
          </p:nvPr>
        </p:nvGraphicFramePr>
        <p:xfrm>
          <a:off x="1003164" y="1051698"/>
          <a:ext cx="10833236" cy="5590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44599" y="226535"/>
            <a:ext cx="84963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Критерий № 7. Количество опубликованных материалов по вопросам внедрения комплекса ГТО в региональных средствах массовой информации за оцениваемый период.</a:t>
            </a:r>
            <a:endParaRPr lang="ru-RU" sz="20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85933" y="343812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Всего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1581</a:t>
            </a:r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 публикаций в СМИ</a:t>
            </a:r>
            <a:endParaRPr lang="ru-RU" sz="2000" b="1" dirty="0">
              <a:ln/>
              <a:solidFill>
                <a:srgbClr val="C00000"/>
              </a:solidFill>
              <a:effectLst/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2117499" y="4973784"/>
            <a:ext cx="55021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2571661" y="4965117"/>
            <a:ext cx="532686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3000779" y="4961084"/>
            <a:ext cx="425003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3493038" y="4949344"/>
            <a:ext cx="574542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3903729" y="4961659"/>
            <a:ext cx="552542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343041" y="4966669"/>
            <a:ext cx="487967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4937021" y="4949344"/>
            <a:ext cx="51515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5302785" y="4966669"/>
            <a:ext cx="47738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5848439" y="496223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6260563" y="4962232"/>
            <a:ext cx="618186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6763553" y="4973004"/>
            <a:ext cx="668271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7267440" y="4969742"/>
            <a:ext cx="52803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7715875" y="495435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8127999" y="4954353"/>
            <a:ext cx="423573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8631322" y="4966086"/>
            <a:ext cx="39423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9133981" y="496107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9585933" y="4961075"/>
            <a:ext cx="419817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10025755" y="4969742"/>
            <a:ext cx="71209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10562106" y="496974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10974230" y="496107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9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79650" y="683735"/>
            <a:ext cx="85471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chemeClr val="accent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Итоговый рейтинг за 3 квартал 2020 г</a:t>
            </a:r>
            <a:r>
              <a:rPr lang="ru-RU" sz="2800" b="1" dirty="0">
                <a:ln w="0"/>
                <a:solidFill>
                  <a:schemeClr val="accent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2715613"/>
              </p:ext>
            </p:extLst>
          </p:nvPr>
        </p:nvGraphicFramePr>
        <p:xfrm>
          <a:off x="827621" y="1268510"/>
          <a:ext cx="1080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2771044"/>
              </p:ext>
            </p:extLst>
          </p:nvPr>
        </p:nvGraphicFramePr>
        <p:xfrm>
          <a:off x="1130300" y="1079500"/>
          <a:ext cx="10680700" cy="5853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090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803</TotalTime>
  <Words>434</Words>
  <Application>Microsoft Office PowerPoint</Application>
  <PresentationFormat>Широкоэкранный</PresentationFormat>
  <Paragraphs>160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Corbel</vt:lpstr>
      <vt:lpstr>Garamond</vt:lpstr>
      <vt:lpstr>Times New Roman</vt:lpstr>
      <vt:lpstr>Параллакс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96</cp:revision>
  <dcterms:created xsi:type="dcterms:W3CDTF">2019-11-19T10:46:14Z</dcterms:created>
  <dcterms:modified xsi:type="dcterms:W3CDTF">2020-11-13T07:26:07Z</dcterms:modified>
</cp:coreProperties>
</file>